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257" r:id="rId4"/>
    <p:sldId id="272" r:id="rId5"/>
    <p:sldId id="263" r:id="rId6"/>
    <p:sldId id="258" r:id="rId7"/>
    <p:sldId id="282" r:id="rId8"/>
    <p:sldId id="283" r:id="rId9"/>
    <p:sldId id="273" r:id="rId10"/>
    <p:sldId id="275" r:id="rId11"/>
    <p:sldId id="270" r:id="rId12"/>
    <p:sldId id="271" r:id="rId13"/>
    <p:sldId id="274" r:id="rId14"/>
    <p:sldId id="276" r:id="rId15"/>
    <p:sldId id="277" r:id="rId16"/>
    <p:sldId id="278" r:id="rId17"/>
    <p:sldId id="279" r:id="rId18"/>
    <p:sldId id="280" r:id="rId19"/>
    <p:sldId id="260" r:id="rId20"/>
    <p:sldId id="284" r:id="rId21"/>
    <p:sldId id="285" r:id="rId22"/>
    <p:sldId id="286" r:id="rId23"/>
    <p:sldId id="290" r:id="rId24"/>
    <p:sldId id="288" r:id="rId25"/>
    <p:sldId id="289" r:id="rId26"/>
    <p:sldId id="26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CA8D4-0CA6-441D-A595-5A29CF2218B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5B4D4-03F2-480D-A60A-6F671437DC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6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5B4D4-03F2-480D-A60A-6F671437DC2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285992"/>
            <a:ext cx="8640960" cy="2655176"/>
          </a:xfrm>
        </p:spPr>
        <p:txBody>
          <a:bodyPr>
            <a:noAutofit/>
          </a:bodyPr>
          <a:lstStyle/>
          <a:p>
            <a:pPr algn="r"/>
            <a:r>
              <a:rPr lang="ru-RU" sz="3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Нет </a:t>
            </a:r>
            <a:r>
              <a:rPr lang="ru-RU" sz="3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России семьи такой, </a:t>
            </a:r>
            <a:br>
              <a:rPr lang="ru-RU" sz="3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где </a:t>
            </a:r>
            <a:r>
              <a:rPr lang="ru-RU" sz="3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 </a:t>
            </a:r>
            <a:r>
              <a:rPr lang="ru-RU" sz="3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памятен </a:t>
            </a:r>
            <a:r>
              <a:rPr lang="ru-RU" sz="3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был свой </a:t>
            </a:r>
            <a:r>
              <a:rPr lang="ru-RU" sz="3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герой…</a:t>
            </a:r>
            <a:endParaRPr lang="ru-RU" sz="3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5072074"/>
            <a:ext cx="5857916" cy="159728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Из семейных архивов ветеранов, сотрудников и студентов </a:t>
            </a:r>
          </a:p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НТИ НИЯУ МИФИ</a:t>
            </a:r>
          </a:p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Новоуральск – 2020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F:\ВОВ\фон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26" y="5072074"/>
            <a:ext cx="2425772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714356"/>
            <a:ext cx="4429156" cy="214314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Исайкин Федор Федорович</a:t>
            </a:r>
            <a:b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(1913 – 1945)</a:t>
            </a:r>
            <a:endParaRPr lang="ru-RU" sz="4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2857496"/>
            <a:ext cx="4614866" cy="348298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Погиб под Берлином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25 апреля 1945 года.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Из семейного альбома Горницкой Ирины Иосифовны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Пользователь\AppData\Local\Microsoft\Windows\Temporary Internet Files\Content.Word\IMG-20200508-WA0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3571900" cy="450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           Головин Павел Егорович </a:t>
            </a:r>
            <a:br>
              <a:rPr lang="ru-RU" b="1" i="1" dirty="0" smtClean="0">
                <a:latin typeface="Arial" pitchFamily="34" charset="0"/>
                <a:cs typeface="Arial" pitchFamily="34" charset="0"/>
              </a:rPr>
            </a:br>
            <a:r>
              <a:rPr lang="ru-RU" b="1" i="1" dirty="0" smtClean="0">
                <a:latin typeface="Arial" pitchFamily="34" charset="0"/>
                <a:cs typeface="Arial" pitchFamily="34" charset="0"/>
              </a:rPr>
              <a:t>   (1921 – 2007) 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857364"/>
            <a:ext cx="7572428" cy="47149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Служил шофером в гаубичном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                    артиллерийском 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                    полку,   в             </a:t>
            </a:r>
            <a:br>
              <a:rPr lang="ru-RU" sz="2600" dirty="0" smtClean="0">
                <a:latin typeface="Arial" pitchFamily="34" charset="0"/>
                <a:cs typeface="Arial" pitchFamily="34" charset="0"/>
              </a:rPr>
            </a:b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                специальном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                    автоотряде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                    Наркомата 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                    Обороны.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Из семейного альбома Закураевых    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Татьяны Павловны и 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Виктора Владимировича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285860"/>
            <a:ext cx="2571768" cy="361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357430"/>
            <a:ext cx="3000396" cy="401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250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600" b="1" i="1" dirty="0" err="1" smtClean="0">
                <a:latin typeface="Arial" pitchFamily="34" charset="0"/>
                <a:cs typeface="Arial" pitchFamily="34" charset="0"/>
              </a:rPr>
              <a:t>Бобрикова</a:t>
            </a: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 Тамара Дмитриевна</a:t>
            </a:r>
            <a:r>
              <a:rPr lang="ru-RU" sz="3600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i="1" dirty="0"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(1928-2008</a:t>
            </a:r>
            <a:r>
              <a:rPr lang="ru-RU" sz="3600" b="1" i="1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3372" y="1600200"/>
            <a:ext cx="4786346" cy="5043510"/>
          </a:xfrm>
        </p:spPr>
        <p:txBody>
          <a:bodyPr>
            <a:normAutofit fontScale="92500" lnSpcReduction="20000"/>
          </a:bodyPr>
          <a:lstStyle/>
          <a:p>
            <a:pPr marL="0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С начала войны, с 13 лет, наравне со взрослыми работала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поле, на мельнице. Но главный её труд – работа почтальоном: каждый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день она проходила 20 км, чтобы доставить деревенским жителям письма с фронта.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marL="0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Награждена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медалью «За доблестный труд в Великой Отечественной войне 1941 – 1945 г.г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.».</a:t>
            </a:r>
          </a:p>
          <a:p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Из семейного альбома </a:t>
            </a:r>
            <a:br>
              <a:rPr lang="ru-RU" sz="2200" i="1" dirty="0" smtClean="0">
                <a:latin typeface="Arial" pitchFamily="34" charset="0"/>
                <a:cs typeface="Arial" pitchFamily="34" charset="0"/>
              </a:rPr>
            </a:b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Грицовой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Ольги Александровны</a:t>
            </a:r>
            <a:endParaRPr lang="ru-RU" sz="2200" i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57158" y="1500174"/>
            <a:ext cx="3357586" cy="4572032"/>
            <a:chOff x="0" y="0"/>
            <a:chExt cx="5619750" cy="7505700"/>
          </a:xfrm>
        </p:grpSpPr>
        <p:pic>
          <p:nvPicPr>
            <p:cNvPr id="5" name="Picture 2" descr="I:\DCIM\101MSDCF\DSC0347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238250"/>
              <a:ext cx="3924300" cy="5238750"/>
            </a:xfrm>
            <a:prstGeom prst="rect">
              <a:avLst/>
            </a:prstGeom>
            <a:noFill/>
            <a:extLst/>
          </p:spPr>
        </p:pic>
        <p:pic>
          <p:nvPicPr>
            <p:cNvPr id="6" name="Рисунок 5" descr="https://ds04.infourok.ru/uploads/ex/0da1/00157de8-92e95f84/hello_html_426e6065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19750" cy="75057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85309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5286412" cy="1714512"/>
          </a:xfrm>
        </p:spPr>
        <p:txBody>
          <a:bodyPr>
            <a:noAutofit/>
          </a:bodyPr>
          <a:lstStyle/>
          <a:p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Ложкин   Александр </a:t>
            </a:r>
            <a:r>
              <a:rPr lang="ru-RU" sz="3400" b="1" i="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Никонорович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(1926 – 2016)</a:t>
            </a:r>
            <a:endParaRPr lang="ru-RU" sz="3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186766" cy="4000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Призван в армию в 1943 г. в 17 лет.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Служил на Дальнем Востоке 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пограничником.</a:t>
            </a:r>
          </a:p>
          <a:p>
            <a:pPr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                                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Из семейного архива            </a:t>
            </a:r>
            <a:br>
              <a:rPr lang="ru-RU" sz="2000" i="1" dirty="0" smtClean="0"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Доценко Александра             </a:t>
            </a:r>
            <a:br>
              <a:rPr lang="ru-RU" sz="2000" i="1" dirty="0" smtClean="0"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Борисовича</a:t>
            </a:r>
          </a:p>
        </p:txBody>
      </p:sp>
      <p:pic>
        <p:nvPicPr>
          <p:cNvPr id="4" name="Рисунок 3" descr="C:\Users\Пользователь\AppData\Local\Microsoft\Windows\Temporary Internet Files\Content.Word\IMG-20200508-WA0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000108"/>
            <a:ext cx="298336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AppData\Local\Microsoft\Windows\Temporary Internet Files\Content.Word\IMG-20200508-WA00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3429000"/>
            <a:ext cx="485778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357298"/>
            <a:ext cx="6000792" cy="1928826"/>
          </a:xfrm>
        </p:spPr>
        <p:txBody>
          <a:bodyPr>
            <a:normAutofit/>
          </a:bodyPr>
          <a:lstStyle/>
          <a:p>
            <a:pPr algn="r"/>
            <a: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Карякин </a:t>
            </a:r>
            <a:r>
              <a:rPr lang="ru-RU" sz="4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Сосипатр</a:t>
            </a:r>
            <a: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Николаевич </a:t>
            </a:r>
            <a:endParaRPr lang="ru-RU" sz="4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2928934"/>
            <a:ext cx="4643470" cy="39290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Служил десантником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(в звании сержанта)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 погиб на Кавказе. 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Из семейного архива        </a:t>
            </a:r>
          </a:p>
          <a:p>
            <a:pPr>
              <a:buNone/>
            </a:pP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            Карякина Андрея   </a:t>
            </a:r>
          </a:p>
          <a:p>
            <a:pPr>
              <a:buNone/>
            </a:pP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            Виссарионовича</a:t>
            </a:r>
            <a:endParaRPr lang="ru-RU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76175" y="2747951"/>
            <a:ext cx="400530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500042"/>
            <a:ext cx="5114932" cy="1928826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Лобанов Сафрон Антонович</a:t>
            </a:r>
            <a:b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Воевал на третьем Белорусском фронте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2500306"/>
            <a:ext cx="5715040" cy="362585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                                 Из семейного архива        </a:t>
            </a:r>
          </a:p>
          <a:p>
            <a:pPr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                                 Карякина Андрея   </a:t>
            </a:r>
          </a:p>
          <a:p>
            <a:pPr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                                 Виссарионовича</a:t>
            </a:r>
          </a:p>
          <a:p>
            <a:pPr>
              <a:buNone/>
            </a:pPr>
            <a:r>
              <a:rPr lang="ru-RU" sz="2000" dirty="0" smtClean="0"/>
              <a:t>  </a:t>
            </a: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963230" y="2680580"/>
            <a:ext cx="3032297" cy="49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447326" y="2804726"/>
            <a:ext cx="4498675" cy="288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1296974"/>
          </a:xfrm>
        </p:spPr>
        <p:txBody>
          <a:bodyPr>
            <a:normAutofit/>
          </a:bodyPr>
          <a:lstStyle/>
          <a:p>
            <a:pPr algn="l"/>
            <a:r>
              <a:rPr lang="ru-RU" sz="4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Зарайский Гаврил Васильевич </a:t>
            </a:r>
            <a:endParaRPr lang="ru-RU" sz="4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447199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    Ушел на фронт 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     добровольцем.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      Через полгода 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 без вести пропал. 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Похоронен в братской 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                       могиле.</a:t>
            </a:r>
          </a:p>
          <a:p>
            <a:pPr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Из семейного альбома</a:t>
            </a:r>
          </a:p>
          <a:p>
            <a:pPr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Карякиной Марии Григорьевны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85926"/>
            <a:ext cx="384251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Рогович Иосиф Моисеевич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6072230" cy="47402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Кадровый военный  с 1932 г.,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прошел практически всю войну, 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начиная от Белоруссии с 22 июня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1941 и до Германии в 1945 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071545"/>
            <a:ext cx="2867226" cy="424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47" y="3357562"/>
            <a:ext cx="4312015" cy="332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Рогович (Малахова) Анастасия Филипповна </a:t>
            </a:r>
            <a:endParaRPr lang="ru-RU" sz="38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5072074"/>
            <a:ext cx="3710014" cy="15716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2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Из семейного альбома</a:t>
            </a:r>
          </a:p>
          <a:p>
            <a:pPr>
              <a:buNone/>
            </a:pP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Зарянской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Юлии Валерьевны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214942" y="1600200"/>
            <a:ext cx="392905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 начале войны 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закончила 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медицинское училище.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Работала медсестрой-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рентгенологом в 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военном госпитале до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окончания войны.  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500066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1285860"/>
            <a:ext cx="7000924" cy="1571636"/>
          </a:xfrm>
        </p:spPr>
        <p:txBody>
          <a:bodyPr>
            <a:normAutofit/>
          </a:bodyPr>
          <a:lstStyle/>
          <a:p>
            <a:pPr algn="r"/>
            <a:r>
              <a:rPr lang="ru-RU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Григорьев Илья Тимофеевич</a:t>
            </a:r>
            <a:br>
              <a:rPr lang="ru-RU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(1920 – 1976) </a:t>
            </a:r>
            <a:endParaRPr lang="ru-RU" sz="32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428868"/>
            <a:ext cx="5500726" cy="4429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Начал службу в Советской Армии  в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1940 г. Воевать начал в 1941 под 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Москвой. Служил на Брянском,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Юго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Западном, 1-ом и 2-ом Белорусских 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фронтах. Дошел до Берлина. 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Закончил войну в 1945 году на севере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Германии в звании капитана 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пехотных войск. 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Из семейного альбома Тихоновой </a:t>
            </a:r>
          </a:p>
          <a:p>
            <a:pPr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                           Евгении Валерьевны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571744"/>
            <a:ext cx="328614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628800"/>
            <a:ext cx="5770984" cy="5760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492896"/>
            <a:ext cx="8075240" cy="436510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70000"/>
              </a:lnSpc>
              <a:buNone/>
            </a:pPr>
            <a:endParaRPr lang="ru-RU" sz="3400" b="1" i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Нет </a:t>
            </a: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в России семьи такой, </a:t>
            </a:r>
            <a:endParaRPr lang="ru-RU" sz="3400" b="1" i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где </a:t>
            </a: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б не памятен был свой герой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И глаза молодых солдат </a:t>
            </a:r>
            <a:endParaRPr lang="ru-RU" sz="3400" b="1" i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фотографий увядших глядят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Этот взгляд, словно Высший Суд </a:t>
            </a:r>
            <a:endParaRPr lang="ru-RU" sz="3400" b="1" i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для ребят, что сейчас растут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И мальчишкам нельзя ни солгать, ни обмануть, </a:t>
            </a:r>
            <a:endParaRPr lang="ru-RU" sz="3400" b="1" i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ни </a:t>
            </a:r>
            <a:r>
              <a:rPr lang="ru-RU" sz="34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с пути свернуть</a:t>
            </a:r>
            <a:r>
              <a:rPr lang="ru-RU" sz="34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400" b="1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Евгений </a:t>
            </a:r>
            <a:r>
              <a:rPr lang="ru-RU" sz="2800" i="1" dirty="0" err="1">
                <a:latin typeface="Arial" pitchFamily="34" charset="0"/>
                <a:cs typeface="Arial" pitchFamily="34" charset="0"/>
              </a:rPr>
              <a:t>Агранович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818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142984"/>
            <a:ext cx="7000924" cy="142876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 smtClean="0">
                <a:solidFill>
                  <a:srgbClr val="C00000"/>
                </a:solidFill>
              </a:rPr>
              <a:t>Григорьева Мильда Эдуардовна (1922 – 2002) 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2786058"/>
            <a:ext cx="5072098" cy="38576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С начала войны жила в 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Ленинграде, где училась в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педагогическом институте.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Всю войну работала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медсестрой в блокадном </a:t>
            </a: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Ленинграде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buNone/>
            </a:pPr>
            <a:endParaRPr lang="ru-RU" sz="24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Из семейного альбома Тихоновой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                   Евгении Валерьевны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386779"/>
            <a:ext cx="3357586" cy="432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Temp\Ветераны ВОВ\Росликова\img0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00108"/>
            <a:ext cx="2260720" cy="35001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r"/>
            <a:r>
              <a:rPr lang="ru-RU" sz="4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Росликова</a:t>
            </a:r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Нина Яковлевна</a:t>
            </a:r>
          </a:p>
        </p:txBody>
      </p:sp>
      <p:pic>
        <p:nvPicPr>
          <p:cNvPr id="8" name="Picture 2" descr="C:\Temp\Ветераны ВОВ\Росликова\img0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0600"/>
            <a:ext cx="2500330" cy="31336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43174" y="1142984"/>
            <a:ext cx="628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1942 году добровольцем ушла служить в ряды Советской Армии. Служила на Главном военно-полевом сортировочном пункте  </a:t>
            </a:r>
            <a:r>
              <a:rPr lang="ru-RU" sz="2400" dirty="0"/>
              <a:t>связистом. Награждена медалью</a:t>
            </a:r>
            <a:endParaRPr lang="en-US" sz="2400" dirty="0"/>
          </a:p>
          <a:p>
            <a:r>
              <a:rPr lang="ru-RU" sz="2400" dirty="0"/>
              <a:t>«За Победу над Германией», юбилейными медалями и знаком «Отличный связист»</a:t>
            </a:r>
          </a:p>
          <a:p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43372" y="3500438"/>
            <a:ext cx="485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Работала преподавателем истории Уральского политехникума </a:t>
            </a:r>
          </a:p>
          <a:p>
            <a:pPr algn="r"/>
            <a:r>
              <a:rPr lang="ru-RU" sz="2400" dirty="0" smtClean="0"/>
              <a:t>с 1949  по 1987 год</a:t>
            </a:r>
          </a:p>
        </p:txBody>
      </p:sp>
    </p:spTree>
    <p:extLst>
      <p:ext uri="{BB962C8B-B14F-4D97-AF65-F5344CB8AC3E}">
        <p14:creationId xmlns:p14="http://schemas.microsoft.com/office/powerpoint/2010/main" val="18949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14290"/>
            <a:ext cx="8472518" cy="857256"/>
          </a:xfrm>
        </p:spPr>
        <p:txBody>
          <a:bodyPr>
            <a:normAutofit/>
          </a:bodyPr>
          <a:lstStyle/>
          <a:p>
            <a:pPr algn="l"/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Ковалёв Николай Васильевич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000364" y="3405574"/>
            <a:ext cx="5786478" cy="30952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cs typeface="Arial" pitchFamily="34" charset="0"/>
              </a:rPr>
              <a:t>Прошел от Курской дуги (июль 1943 г.) до </a:t>
            </a:r>
            <a:r>
              <a:rPr lang="ru-RU" sz="2000" dirty="0" err="1" smtClean="0">
                <a:cs typeface="Arial" pitchFamily="34" charset="0"/>
              </a:rPr>
              <a:t>Сандомирского</a:t>
            </a:r>
            <a:r>
              <a:rPr lang="ru-RU" sz="2000" dirty="0" smtClean="0">
                <a:cs typeface="Arial" pitchFamily="34" charset="0"/>
              </a:rPr>
              <a:t> плацдарма на реке Висла (август 1944 г.), в августе 1944 года был тяжело ранен.</a:t>
            </a:r>
            <a:r>
              <a:rPr lang="en-US" sz="2000" dirty="0" smtClean="0">
                <a:cs typeface="Arial" pitchFamily="34" charset="0"/>
              </a:rPr>
              <a:t> </a:t>
            </a:r>
            <a:r>
              <a:rPr lang="ru-RU" sz="2000" dirty="0" smtClean="0">
                <a:cs typeface="Arial" pitchFamily="34" charset="0"/>
              </a:rPr>
              <a:t>Награжден </a:t>
            </a:r>
            <a:r>
              <a:rPr lang="ru-RU" sz="2000" dirty="0">
                <a:cs typeface="Arial" pitchFamily="34" charset="0"/>
              </a:rPr>
              <a:t>орденом </a:t>
            </a:r>
            <a:r>
              <a:rPr lang="ru-RU" sz="2000" dirty="0" smtClean="0">
                <a:cs typeface="Arial" pitchFamily="34" charset="0"/>
              </a:rPr>
              <a:t> «</a:t>
            </a:r>
            <a:r>
              <a:rPr lang="ru-RU" sz="2000" dirty="0">
                <a:cs typeface="Arial" pitchFamily="34" charset="0"/>
              </a:rPr>
              <a:t>Красная звезда», </a:t>
            </a:r>
            <a:endParaRPr lang="ru-RU" sz="2000" dirty="0" smtClean="0"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cs typeface="Arial" pitchFamily="34" charset="0"/>
              </a:rPr>
              <a:t>о</a:t>
            </a:r>
            <a:r>
              <a:rPr lang="ru-RU" sz="2000" dirty="0" smtClean="0">
                <a:cs typeface="Arial" pitchFamily="34" charset="0"/>
              </a:rPr>
              <a:t>рденом «Знак </a:t>
            </a:r>
            <a:r>
              <a:rPr lang="ru-RU" sz="2000" dirty="0">
                <a:cs typeface="Arial" pitchFamily="34" charset="0"/>
              </a:rPr>
              <a:t>почета», медалью «За отвагу», </a:t>
            </a:r>
            <a:endParaRPr lang="ru-RU" sz="2000" dirty="0" smtClean="0"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cs typeface="Arial" pitchFamily="34" charset="0"/>
              </a:rPr>
              <a:t>«</a:t>
            </a:r>
            <a:r>
              <a:rPr lang="ru-RU" sz="2000" dirty="0">
                <a:cs typeface="Arial" pitchFamily="34" charset="0"/>
              </a:rPr>
              <a:t>За Победу над Германией» и другими юбилейными медалями. </a:t>
            </a:r>
            <a:endParaRPr lang="ru-RU" sz="2000" dirty="0" smtClean="0"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cs typeface="Arial" pitchFamily="34" charset="0"/>
              </a:rPr>
              <a:t>В </a:t>
            </a:r>
            <a:r>
              <a:rPr lang="ru-RU" sz="2000" dirty="0">
                <a:cs typeface="Arial" pitchFamily="34" charset="0"/>
              </a:rPr>
              <a:t>1965 году Ковалёву Н.В. присуждена Ленинская </a:t>
            </a:r>
            <a:r>
              <a:rPr lang="ru-RU" sz="2000" dirty="0" smtClean="0">
                <a:cs typeface="Arial" pitchFamily="34" charset="0"/>
              </a:rPr>
              <a:t>премия.</a:t>
            </a:r>
            <a:endParaRPr lang="ru-RU" sz="2000" dirty="0">
              <a:cs typeface="Arial" pitchFamily="34" charset="0"/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0" y="3143248"/>
            <a:ext cx="2442658" cy="35270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2" descr="F:\Ветераны ВОВ\Ковалев\img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318" r="1267" b="34318"/>
          <a:stretch/>
        </p:blipFill>
        <p:spPr bwMode="auto">
          <a:xfrm>
            <a:off x="4919173" y="1000108"/>
            <a:ext cx="3745313" cy="238538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8596" y="1000108"/>
            <a:ext cx="41434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 1969 г. по 1980 г. работал директором вечернего отделения № 2 МИФИ и Уральского политехникума. </a:t>
            </a:r>
          </a:p>
          <a:p>
            <a:pPr algn="just"/>
            <a:r>
              <a:rPr lang="ru-RU" sz="2000" dirty="0" smtClean="0"/>
              <a:t>С 1980 по 1988 г. </a:t>
            </a:r>
            <a:r>
              <a:rPr lang="en-US" sz="2000" dirty="0" smtClean="0"/>
              <a:t>–</a:t>
            </a:r>
            <a:r>
              <a:rPr lang="ru-RU" sz="2000" dirty="0" smtClean="0"/>
              <a:t> заведующий кафедрой, а затем доцент кафедры физики</a:t>
            </a:r>
            <a:endParaRPr lang="ru-RU" sz="20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0475" y="6050232"/>
            <a:ext cx="1762119" cy="8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95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Биккулов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Гумер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Нуриманович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000108"/>
            <a:ext cx="6000792" cy="51260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 составе 3-й гвардейской дивизии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участвовал в боях под Сталинградом, 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участвовал в форсировании Днепра, 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 освобождении Одессы, Румынии и Болгарии, освобождении города Кривого Рога, форсировании Дуная.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   Награжден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орденом 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Отечественной войны </a:t>
            </a:r>
          </a:p>
          <a:p>
            <a:pPr algn="ctr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   I степени, медалями.</a:t>
            </a:r>
          </a:p>
          <a:p>
            <a:pPr algn="just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5074" y="1600200"/>
            <a:ext cx="2471726" cy="504351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6542" r="71095" b="5486"/>
          <a:stretch/>
        </p:blipFill>
        <p:spPr bwMode="auto">
          <a:xfrm>
            <a:off x="6381533" y="928670"/>
            <a:ext cx="2548185" cy="38038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071810"/>
            <a:ext cx="2428892" cy="3567069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 algn="r"/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Гусев Анатолий Михайлович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75336" y="928670"/>
            <a:ext cx="5760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Принимал участие в освобождении Румынии, Венгрии, Австрии и Чехословакии</a:t>
            </a:r>
            <a:r>
              <a:rPr lang="ru-RU" dirty="0"/>
              <a:t>. Награжден орденом «Красной Звезды», орденом «Отечественной войны» 1 степени и другими юбилейными наградами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2986" y="4604349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Работал в Уральском политехникуме </a:t>
            </a:r>
          </a:p>
          <a:p>
            <a:pPr algn="just"/>
            <a:r>
              <a:rPr lang="ru-RU" dirty="0" smtClean="0"/>
              <a:t>с 1954 по 1964 год  преподавателем математики и теоретической механики, заведующим дневным отделением политехникума.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719" y="5804410"/>
            <a:ext cx="5113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dirty="0" smtClean="0"/>
              <a:t>С 1964 по 1988 год работал старшим преподаватель кафедры высшей математики вечернего отделения № 2 МИФИ</a:t>
            </a:r>
            <a:endParaRPr lang="ru-RU" dirty="0"/>
          </a:p>
        </p:txBody>
      </p:sp>
      <p:pic>
        <p:nvPicPr>
          <p:cNvPr id="10" name="Picture 2" descr="C:\Users\Администратор\Desktop\Раенко\Гусев\img0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" r="3193"/>
          <a:stretch/>
        </p:blipFill>
        <p:spPr bwMode="auto">
          <a:xfrm>
            <a:off x="5715008" y="2143116"/>
            <a:ext cx="3127096" cy="42452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тор\Desktop\Раенко\Гусев\Гусев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r="404" b="8125"/>
          <a:stretch/>
        </p:blipFill>
        <p:spPr bwMode="auto">
          <a:xfrm>
            <a:off x="142844" y="1071546"/>
            <a:ext cx="2960091" cy="335231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48739"/>
            <a:ext cx="1501848" cy="218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0475" y="6000768"/>
            <a:ext cx="1762119" cy="8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07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pPr algn="r"/>
            <a:r>
              <a:rPr lang="ru-RU" sz="4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Пескова</a:t>
            </a:r>
            <a:r>
              <a:rPr lang="ru-RU" sz="4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Ольга Борисовна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12790" y="2492896"/>
            <a:ext cx="4570445" cy="1326759"/>
          </a:xfrm>
          <a:prstGeom prst="rect">
            <a:avLst/>
          </a:prstGeom>
          <a:solidFill>
            <a:srgbClr val="E7DEC3">
              <a:alpha val="69804"/>
            </a:srgb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dirty="0"/>
              <a:t>Награждена орденом «Отечественной </a:t>
            </a:r>
            <a:r>
              <a:rPr lang="ru-RU" sz="2400" dirty="0" smtClean="0"/>
              <a:t>войны» 2 </a:t>
            </a:r>
            <a:r>
              <a:rPr lang="ru-RU" sz="2400" dirty="0"/>
              <a:t>степени, медалью «За Победу над Германией» и другими </a:t>
            </a:r>
            <a:r>
              <a:rPr lang="ru-RU" sz="2400" dirty="0" smtClean="0"/>
              <a:t>юбилейными </a:t>
            </a:r>
            <a:r>
              <a:rPr lang="ru-RU" sz="2400" dirty="0"/>
              <a:t>медалями</a:t>
            </a:r>
          </a:p>
        </p:txBody>
      </p:sp>
      <p:pic>
        <p:nvPicPr>
          <p:cNvPr id="11" name="Picture 3" descr="C:\Temp\Ветераны ВОВ\Пескова\img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 b="23925"/>
          <a:stretch/>
        </p:blipFill>
        <p:spPr bwMode="auto">
          <a:xfrm>
            <a:off x="142844" y="1000108"/>
            <a:ext cx="2714644" cy="35911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12791" y="4509120"/>
            <a:ext cx="43865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Работала в Уральском политехникуме преподавателем математики и физики с 1949 по 1990 г.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1278946"/>
            <a:ext cx="5857884" cy="1290018"/>
          </a:xfrm>
          <a:prstGeom prst="rect">
            <a:avLst/>
          </a:prstGeom>
          <a:solidFill>
            <a:srgbClr val="E7DEC3">
              <a:alpha val="69804"/>
            </a:srgbClr>
          </a:solidFill>
          <a:effectLst>
            <a:softEdge rad="63500"/>
          </a:effectLst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dirty="0"/>
              <a:t>Прошла боевой путь через Украину, Румынию, Болгарию, Австрию в звании </a:t>
            </a:r>
            <a:r>
              <a:rPr lang="ru-RU" sz="2400" dirty="0" smtClean="0"/>
              <a:t>ефрейтора. Победу </a:t>
            </a:r>
            <a:r>
              <a:rPr lang="ru-RU" sz="2400" dirty="0"/>
              <a:t>встретила в Венгрии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24" y="3214686"/>
            <a:ext cx="2571768" cy="34423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650266"/>
            <a:ext cx="1496194" cy="199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9160" y="5643578"/>
            <a:ext cx="249343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16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"/>
          </a:xfrm>
        </p:spPr>
        <p:txBody>
          <a:bodyPr>
            <a:normAutofit fontScale="90000"/>
          </a:bodyPr>
          <a:lstStyle/>
          <a:p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14290"/>
            <a:ext cx="8358246" cy="650085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Мне кажется порою, что солдаты,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С кровавых не пришедшие полей,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Не в землю эту полегли когда-то,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А превратились в белых журавлей.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Сегодня, предвечернею порою,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Я вижу, как в тумане журавли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Летят своим определенным строем,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Как по полям людьми они брели.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Они до сей поры с времен тех дальних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Летят и подают нам голоса.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Не потому ль так часто и печально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Мы замолкаем, глядя в небеса?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Летит, летит по небу клин усталый —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Летит в тумане на исходе дня,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И в том строю есть промежуток малый —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Быть может, это место для меня!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                         Настанет день, и с журавлиной стаей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                         Я поплыву в такой же сизой мгле,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                         Из-под небес по-птичьи окликая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                                          Всех вас, кого оставил на земле.</a:t>
            </a:r>
          </a:p>
          <a:p>
            <a:pPr algn="r">
              <a:buNone/>
            </a:pPr>
            <a:r>
              <a:rPr lang="ru-RU" i="1" dirty="0" smtClean="0">
                <a:solidFill>
                  <a:schemeClr val="bg1"/>
                </a:solidFill>
              </a:rPr>
              <a:t>Расул Гамзатов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857232"/>
            <a:ext cx="5257808" cy="178595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Косяков </a:t>
            </a:r>
            <a:br>
              <a:rPr lang="ru-RU" sz="36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Николай Кириллович (1904-1979)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2714620"/>
            <a:ext cx="5257808" cy="35719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авиаполк, капитан, политработник </a:t>
            </a:r>
          </a:p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(снимок 1942 г.)</a:t>
            </a:r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Фото из семейного архива Гордеевых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Надежды Николаевны и 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Игоря Петровича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14356"/>
            <a:ext cx="294648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714356"/>
            <a:ext cx="5500726" cy="1000132"/>
          </a:xfrm>
        </p:spPr>
        <p:txBody>
          <a:bodyPr>
            <a:noAutofit/>
          </a:bodyPr>
          <a:lstStyle/>
          <a:p>
            <a:pPr algn="l"/>
            <a:r>
              <a:rPr lang="ru-RU" sz="20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Военная реликвия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 семейном альбоме Гордеевых хранится фотография военных лет. 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857364"/>
            <a:ext cx="4186238" cy="4268799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Изображение очень нечеткое, надпись на обороте сделал Косяков Николай Кириллович</a:t>
            </a: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14686"/>
            <a:ext cx="500062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714488"/>
            <a:ext cx="435771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2935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Гордеев Петр Михайлович (1921-1996)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786058"/>
            <a:ext cx="4714908" cy="371477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ст. сержант  артиллерии РВГК, 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награжден 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Орденом Красной Звезды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(снимок 1968 г.)</a:t>
            </a:r>
          </a:p>
          <a:p>
            <a:pPr>
              <a:buNone/>
            </a:pPr>
            <a:endParaRPr lang="ru-RU" sz="28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Фото из семейного архива     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Гордеевых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Игоря Петровича и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Надежды Николаевны  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Пользователь\Downloads\Петр Михайлович 19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71612"/>
            <a:ext cx="40005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58204" cy="150019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Коновалов  Константин Степанович (1917-1949) </a:t>
            </a:r>
            <a:r>
              <a:rPr lang="ru-RU" sz="36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i="1" dirty="0" smtClean="0">
                <a:latin typeface="Arial" pitchFamily="34" charset="0"/>
                <a:cs typeface="Arial" pitchFamily="34" charset="0"/>
              </a:rPr>
            </a:br>
            <a:r>
              <a:rPr lang="ru-RU" sz="36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i="1" dirty="0" smtClean="0"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latin typeface="Arial" pitchFamily="34" charset="0"/>
                <a:cs typeface="Arial" pitchFamily="34" charset="0"/>
              </a:rPr>
              <a:t>Военный корреспондент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000372"/>
            <a:ext cx="4714908" cy="192882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28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8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600" i="1" dirty="0" smtClean="0">
                <a:latin typeface="Arial" pitchFamily="34" charset="0"/>
                <a:cs typeface="Arial" pitchFamily="34" charset="0"/>
              </a:rPr>
              <a:t>Фото из семейного архива Гордеевых </a:t>
            </a:r>
          </a:p>
          <a:p>
            <a:pPr>
              <a:buNone/>
            </a:pPr>
            <a:r>
              <a:rPr lang="ru-RU" sz="2600" i="1" dirty="0" smtClean="0">
                <a:latin typeface="Arial" pitchFamily="34" charset="0"/>
                <a:cs typeface="Arial" pitchFamily="34" charset="0"/>
              </a:rPr>
              <a:t>     Надежды Николаевны и  </a:t>
            </a:r>
          </a:p>
          <a:p>
            <a:pPr>
              <a:buNone/>
            </a:pPr>
            <a:r>
              <a:rPr lang="ru-RU" sz="2600" i="1" dirty="0" smtClean="0">
                <a:latin typeface="Arial" pitchFamily="34" charset="0"/>
                <a:cs typeface="Arial" pitchFamily="34" charset="0"/>
              </a:rPr>
              <a:t>     Игоря Петровича</a:t>
            </a:r>
            <a:endParaRPr lang="ru-RU" sz="2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428736"/>
            <a:ext cx="3114676" cy="424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2285992"/>
            <a:ext cx="4071966" cy="43577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Призван в 1942 году,</a:t>
            </a:r>
          </a:p>
          <a:p>
            <a:pPr algn="ctr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сержант. </a:t>
            </a:r>
          </a:p>
          <a:p>
            <a:pPr algn="ctr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Умер от ран в 1943 году.</a:t>
            </a:r>
          </a:p>
          <a:p>
            <a:pPr>
              <a:buNone/>
            </a:pP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Из семейного архива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200" i="1" dirty="0" err="1" smtClean="0">
                <a:latin typeface="Arial" pitchFamily="34" charset="0"/>
                <a:cs typeface="Arial" pitchFamily="34" charset="0"/>
              </a:rPr>
              <a:t>Митюниной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          Нины Аркадьевны</a:t>
            </a:r>
            <a:endParaRPr lang="ru-RU" sz="2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4572000" cy="209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014" y="143371"/>
            <a:ext cx="4603300" cy="65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семейном архиве</a:t>
            </a:r>
          </a:p>
          <a:p>
            <a:pPr>
              <a:buNone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Митюниной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Нины Аркадьевны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сохранились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пронзительные письма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её отца с фронта.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4618882"/>
            <a:ext cx="4572000" cy="209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604281"/>
            <a:ext cx="4357718" cy="615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488"/>
            <a:ext cx="8686800" cy="1571636"/>
          </a:xfrm>
        </p:spPr>
        <p:txBody>
          <a:bodyPr>
            <a:normAutofit/>
          </a:bodyPr>
          <a:lstStyle/>
          <a:p>
            <a:pPr algn="l"/>
            <a:r>
              <a:rPr lang="ru-RU" sz="36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</a:t>
            </a:r>
            <a:endParaRPr lang="ru-RU" sz="3600" b="1" i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858280" cy="5786454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                Сидорович </a:t>
            </a:r>
          </a:p>
          <a:p>
            <a:pPr>
              <a:buNone/>
            </a:pPr>
            <a:r>
              <a:rPr lang="ru-RU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                Иосиф Бернадьевич    </a:t>
            </a:r>
            <a:br>
              <a:rPr lang="ru-RU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             (1924 – 2005)</a:t>
            </a:r>
          </a:p>
          <a:p>
            <a:pPr>
              <a:buNone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                                                       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Из семейного альбома Горницкой </a:t>
            </a:r>
          </a:p>
          <a:p>
            <a:pPr>
              <a:buNone/>
            </a:pP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Ирины Иосифовны</a:t>
            </a:r>
          </a:p>
          <a:p>
            <a:pPr>
              <a:buNone/>
            </a:pPr>
            <a:r>
              <a:rPr lang="ru-RU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endParaRPr lang="ru-RU" dirty="0"/>
          </a:p>
        </p:txBody>
      </p:sp>
      <p:pic>
        <p:nvPicPr>
          <p:cNvPr id="4" name="Рисунок 3" descr="C:\Users\Пользователь\AppData\Local\Microsoft\Windows\Temporary Internet Files\Content.Word\IMG-20200508-WA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28628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AppData\Local\Microsoft\Windows\Temporary Internet Files\Content.Word\IMG-20200508-WA0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357430"/>
            <a:ext cx="342902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957</Words>
  <Application>Microsoft Office PowerPoint</Application>
  <PresentationFormat>Экран (4:3)</PresentationFormat>
  <Paragraphs>212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Нет в России семьи такой,     где б не памятен был свой герой…</vt:lpstr>
      <vt:lpstr>Презентация PowerPoint</vt:lpstr>
      <vt:lpstr>Косяков  Николай Кириллович (1904-1979)</vt:lpstr>
      <vt:lpstr>Военная реликвия В семейном альбоме Гордеевых хранится фотография военных лет. </vt:lpstr>
      <vt:lpstr>Гордеев Петр Михайлович (1921-1996)</vt:lpstr>
      <vt:lpstr>Коновалов  Константин Степанович (1917-1949)   Военный корреспондент </vt:lpstr>
      <vt:lpstr>Презентация PowerPoint</vt:lpstr>
      <vt:lpstr>Презентация PowerPoint</vt:lpstr>
      <vt:lpstr>        </vt:lpstr>
      <vt:lpstr>Исайкин Федор Федорович (1913 – 1945)</vt:lpstr>
      <vt:lpstr>           Головин Павел Егорович     (1921 – 2007) </vt:lpstr>
      <vt:lpstr>Бобрикова Тамара Дмитриевна (1928-2008) </vt:lpstr>
      <vt:lpstr>Ложкин   Александр Никонорович (1926 – 2016)</vt:lpstr>
      <vt:lpstr>Карякин Сосипатр Николаевич </vt:lpstr>
      <vt:lpstr>Лобанов Сафрон Антонович Воевал на третьем Белорусском фронте</vt:lpstr>
      <vt:lpstr>Зарайский Гаврил Васильевич </vt:lpstr>
      <vt:lpstr>Рогович Иосиф Моисеевич </vt:lpstr>
      <vt:lpstr>Рогович (Малахова) Анастасия Филипповна </vt:lpstr>
      <vt:lpstr>Григорьев Илья Тимофеевич (1920 – 1976) </vt:lpstr>
      <vt:lpstr>Григорьева Мильда Эдуардовна (1922 – 2002) </vt:lpstr>
      <vt:lpstr>Росликова Нина Яковлевна</vt:lpstr>
      <vt:lpstr>Ковалёв Николай Васильевич</vt:lpstr>
      <vt:lpstr>Биккулов Гумер Нуриманович</vt:lpstr>
      <vt:lpstr>Гусев Анатолий Михайлович</vt:lpstr>
      <vt:lpstr>Пескова Ольга Борисовна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Windows User</cp:lastModifiedBy>
  <cp:revision>53</cp:revision>
  <dcterms:created xsi:type="dcterms:W3CDTF">2020-05-07T05:44:01Z</dcterms:created>
  <dcterms:modified xsi:type="dcterms:W3CDTF">2021-06-23T11:04:19Z</dcterms:modified>
</cp:coreProperties>
</file>